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37" d="100"/>
          <a:sy n="37" d="100"/>
        </p:scale>
        <p:origin x="288" y="2848"/>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3852678"/>
          </a:xfrm>
          <a:prstGeom prst="rect">
            <a:avLst/>
          </a:prstGeom>
          <a:noFill/>
        </p:spPr>
        <p:txBody>
          <a:bodyPr wrap="square" rtlCol="0">
            <a:spAutoFit/>
          </a:bodyPr>
          <a:lstStyle/>
          <a:p>
            <a:pPr algn="ctr"/>
            <a:r>
              <a:rPr lang="en-US" sz="6000" b="1" u="sng" dirty="0" smtClean="0">
                <a:latin typeface="Bookman Old Style"/>
                <a:cs typeface="Bookman Old Style"/>
              </a:rPr>
              <a:t>Project and Motivation</a:t>
            </a:r>
          </a:p>
          <a:p>
            <a:pPr algn="ctr"/>
            <a:endParaRPr lang="en-US" sz="2000" b="1" u="sng" dirty="0" smtClean="0"/>
          </a:p>
          <a:p>
            <a:pPr algn="just"/>
            <a:r>
              <a:rPr lang="en-US" sz="4000" dirty="0" smtClean="0">
                <a:latin typeface="Bookman Old Style"/>
                <a:cs typeface="Bookman Old Style"/>
              </a:rPr>
              <a:t>  </a:t>
            </a:r>
            <a:r>
              <a:rPr lang="en-US" sz="3600" dirty="0" smtClean="0">
                <a:latin typeface="Bookman Old Style"/>
                <a:cs typeface="Bookman Old Style"/>
              </a:rPr>
              <a:t> The </a:t>
            </a:r>
            <a:r>
              <a:rPr lang="en-US" sz="3600" dirty="0">
                <a:latin typeface="Bookman Old Style"/>
                <a:cs typeface="Bookman Old Style"/>
              </a:rPr>
              <a:t>purpose of </a:t>
            </a:r>
            <a:r>
              <a:rPr lang="en-US" sz="3600" dirty="0" smtClean="0">
                <a:latin typeface="Bookman Old Style"/>
                <a:cs typeface="Bookman Old Style"/>
              </a:rPr>
              <a:t>this project </a:t>
            </a:r>
            <a:r>
              <a:rPr lang="en-US" sz="3600" dirty="0">
                <a:latin typeface="Bookman Old Style"/>
                <a:cs typeface="Bookman Old Style"/>
              </a:rPr>
              <a:t>is to </a:t>
            </a:r>
            <a:r>
              <a:rPr lang="en-US" sz="3600" dirty="0" smtClean="0">
                <a:latin typeface="Bookman Old Style"/>
                <a:cs typeface="Bookman Old Style"/>
              </a:rPr>
              <a:t>create an alternative to the metal casting </a:t>
            </a:r>
            <a:r>
              <a:rPr lang="en-US" sz="3600" dirty="0" smtClean="0">
                <a:latin typeface="Bookman Old Style"/>
                <a:cs typeface="Bookman Old Style"/>
              </a:rPr>
              <a:t>process </a:t>
            </a:r>
            <a:r>
              <a:rPr lang="en-US" sz="3600" dirty="0" smtClean="0">
                <a:latin typeface="Bookman Old Style"/>
                <a:cs typeface="Bookman Old Style"/>
              </a:rPr>
              <a:t>which can be expensive and result in long lead times. The </a:t>
            </a:r>
            <a:r>
              <a:rPr lang="en-US" sz="3600" dirty="0" smtClean="0">
                <a:latin typeface="Bookman Old Style"/>
                <a:cs typeface="Bookman Old Style"/>
              </a:rPr>
              <a:t>project goal </a:t>
            </a:r>
            <a:r>
              <a:rPr lang="en-US" sz="3600" dirty="0" smtClean="0">
                <a:latin typeface="Bookman Old Style"/>
                <a:cs typeface="Bookman Old Style"/>
              </a:rPr>
              <a:t>is to create </a:t>
            </a:r>
            <a:r>
              <a:rPr lang="en-US" sz="3600" dirty="0">
                <a:latin typeface="Bookman Old Style"/>
                <a:cs typeface="Bookman Old Style"/>
              </a:rPr>
              <a:t>a </a:t>
            </a:r>
            <a:r>
              <a:rPr lang="en-US" sz="3600" dirty="0" smtClean="0">
                <a:latin typeface="Bookman Old Style"/>
                <a:cs typeface="Bookman Old Style"/>
              </a:rPr>
              <a:t>3D </a:t>
            </a:r>
            <a:r>
              <a:rPr lang="en-US" sz="3600" dirty="0">
                <a:latin typeface="Bookman Old Style"/>
                <a:cs typeface="Bookman Old Style"/>
              </a:rPr>
              <a:t>metal </a:t>
            </a:r>
            <a:r>
              <a:rPr lang="en-US" sz="3600" dirty="0" smtClean="0">
                <a:latin typeface="Bookman Old Style"/>
                <a:cs typeface="Bookman Old Style"/>
              </a:rPr>
              <a:t>printer that is capable of quickly creating metal components at a lower cost.  The final products of this printer will be used in industrial water pumps that must be precision machined after the fact, so </a:t>
            </a:r>
            <a:r>
              <a:rPr lang="en-US" sz="3600" dirty="0" smtClean="0">
                <a:latin typeface="Bookman Old Style"/>
                <a:cs typeface="Bookman Old Style"/>
              </a:rPr>
              <a:t>precision of </a:t>
            </a:r>
            <a:r>
              <a:rPr lang="en-US" sz="3600" dirty="0" smtClean="0">
                <a:latin typeface="Bookman Old Style"/>
                <a:cs typeface="Bookman Old Style"/>
              </a:rPr>
              <a:t>the print is not a major concern for this project. </a:t>
            </a:r>
          </a:p>
          <a:p>
            <a:pPr algn="just"/>
            <a:r>
              <a:rPr lang="en-US" sz="3600" dirty="0" smtClean="0">
                <a:latin typeface="Bookman Old Style"/>
                <a:cs typeface="Bookman Old Style"/>
              </a:rPr>
              <a:t>     A CNC machine with a MIG (metal inert gas) welder </a:t>
            </a:r>
            <a:r>
              <a:rPr lang="en-US" sz="3600" dirty="0" smtClean="0">
                <a:latin typeface="Bookman Old Style"/>
                <a:cs typeface="Bookman Old Style"/>
              </a:rPr>
              <a:t>will be used to </a:t>
            </a:r>
            <a:r>
              <a:rPr lang="en-US" sz="3600" dirty="0" smtClean="0">
                <a:latin typeface="Bookman Old Style"/>
                <a:cs typeface="Bookman Old Style"/>
              </a:rPr>
              <a:t>deposit material. Building upon previous layers of deposition, a metal object may be printed in 3D.</a:t>
            </a:r>
            <a:endParaRPr lang="en-US" sz="4000" dirty="0" smtClean="0">
              <a:latin typeface="Bookman Old Style"/>
              <a:cs typeface="Bookman Old Style"/>
            </a:endParaRPr>
          </a:p>
          <a:p>
            <a:pPr algn="just"/>
            <a:endParaRPr lang="en-US" sz="4800" dirty="0" smtClean="0"/>
          </a:p>
          <a:p>
            <a:pPr algn="just"/>
            <a:endParaRPr lang="en-US" sz="4800" dirty="0" smtClean="0"/>
          </a:p>
          <a:p>
            <a:pPr algn="just"/>
            <a:endParaRPr lang="en-US" sz="4800" dirty="0"/>
          </a:p>
          <a:p>
            <a:pPr algn="just"/>
            <a:endParaRPr lang="en-US" sz="4800" dirty="0"/>
          </a:p>
          <a:p>
            <a:pPr algn="just"/>
            <a:endParaRPr lang="en-US" sz="4800" dirty="0" smtClean="0"/>
          </a:p>
          <a:p>
            <a:pPr algn="just"/>
            <a:endParaRPr lang="en-US" sz="4800" dirty="0"/>
          </a:p>
          <a:p>
            <a:pPr algn="just"/>
            <a:endParaRPr lang="en-US" sz="4800" dirty="0" smtClean="0"/>
          </a:p>
          <a:p>
            <a:pPr algn="just"/>
            <a:endParaRPr lang="en-US" sz="4800" dirty="0"/>
          </a:p>
          <a:p>
            <a:pPr algn="just"/>
            <a:endParaRPr lang="en-US" sz="4800" dirty="0" smtClean="0"/>
          </a:p>
          <a:p>
            <a:pPr algn="just"/>
            <a:endParaRPr lang="en-US" sz="4800" dirty="0" smtClean="0"/>
          </a:p>
          <a:p>
            <a:pPr algn="just"/>
            <a:endParaRPr lang="en-US" sz="4800" dirty="0" smtClean="0"/>
          </a:p>
          <a:p>
            <a:pPr algn="ctr"/>
            <a:r>
              <a:rPr lang="en-US" sz="6000" b="1" u="sng" dirty="0" smtClean="0">
                <a:latin typeface="Bookman Old Style"/>
                <a:cs typeface="Bookman Old Style"/>
              </a:rPr>
              <a:t>Goals</a:t>
            </a:r>
            <a:endParaRPr lang="en-US" sz="6000" b="1" u="sng" dirty="0">
              <a:latin typeface="Bookman Old Style"/>
              <a:cs typeface="Bookman Old Style"/>
            </a:endParaRPr>
          </a:p>
          <a:p>
            <a:pPr marL="685800" indent="-685800" algn="just">
              <a:spcBef>
                <a:spcPts val="1800"/>
              </a:spcBef>
              <a:buFont typeface="Arial"/>
              <a:buChar char="•"/>
            </a:pPr>
            <a:r>
              <a:rPr lang="en-US" sz="3600" dirty="0" smtClean="0">
                <a:latin typeface="Bookman Old Style"/>
                <a:cs typeface="Bookman Old Style"/>
              </a:rPr>
              <a:t>Interface </a:t>
            </a:r>
            <a:r>
              <a:rPr lang="en-US" sz="3600" dirty="0" smtClean="0">
                <a:latin typeface="Bookman Old Style"/>
                <a:cs typeface="Bookman Old Style"/>
              </a:rPr>
              <a:t>the MIG welder with CNC machine.</a:t>
            </a:r>
          </a:p>
          <a:p>
            <a:pPr marL="685800" indent="-685800" algn="just">
              <a:spcBef>
                <a:spcPts val="1800"/>
              </a:spcBef>
              <a:buFont typeface="Arial"/>
              <a:buChar char="•"/>
            </a:pPr>
            <a:r>
              <a:rPr lang="en-US" sz="3600" dirty="0" smtClean="0">
                <a:latin typeface="Bookman Old Style"/>
                <a:cs typeface="Bookman Old Style"/>
              </a:rPr>
              <a:t>Determine quality of deposition based on temperature and current.</a:t>
            </a:r>
          </a:p>
          <a:p>
            <a:pPr marL="685800" indent="-685800" algn="just">
              <a:spcBef>
                <a:spcPts val="1800"/>
              </a:spcBef>
              <a:buFont typeface="Arial"/>
              <a:buChar char="•"/>
            </a:pPr>
            <a:r>
              <a:rPr lang="en-US" sz="3600" dirty="0" smtClean="0">
                <a:latin typeface="Bookman Old Style"/>
                <a:cs typeface="Bookman Old Style"/>
              </a:rPr>
              <a:t>Control the MIG welder based on quality of deposition.</a:t>
            </a:r>
          </a:p>
          <a:p>
            <a:pPr marL="685800" indent="-685800" algn="just">
              <a:spcBef>
                <a:spcPts val="1800"/>
              </a:spcBef>
              <a:buFont typeface="Arial"/>
              <a:buChar char="•"/>
            </a:pPr>
            <a:r>
              <a:rPr lang="en-US" sz="3600" dirty="0" smtClean="0">
                <a:latin typeface="Bookman Old Style"/>
                <a:cs typeface="Bookman Old Style"/>
              </a:rPr>
              <a:t>Allow for future expandability</a:t>
            </a:r>
            <a:endParaRPr lang="en-US" sz="3600" dirty="0">
              <a:latin typeface="Bookman Old Style"/>
              <a:cs typeface="Bookman Old Style"/>
            </a:endParaRPr>
          </a:p>
        </p:txBody>
      </p:sp>
      <p:sp>
        <p:nvSpPr>
          <p:cNvPr id="22" name="TextBox 21"/>
          <p:cNvSpPr txBox="1"/>
          <p:nvPr/>
        </p:nvSpPr>
        <p:spPr>
          <a:xfrm>
            <a:off x="11125200" y="3962400"/>
            <a:ext cx="21183600" cy="1323439"/>
          </a:xfrm>
          <a:prstGeom prst="rect">
            <a:avLst/>
          </a:prstGeom>
          <a:noFill/>
        </p:spPr>
        <p:txBody>
          <a:bodyPr wrap="square" rtlCol="0">
            <a:spAutoFit/>
          </a:bodyPr>
          <a:lstStyle/>
          <a:p>
            <a:pPr algn="ctr"/>
            <a:r>
              <a:rPr lang="en-US" sz="6000" b="1" u="sng" dirty="0" smtClean="0">
                <a:latin typeface="Bookman Old Style"/>
                <a:cs typeface="Bookman Old Style"/>
              </a:rPr>
              <a:t>Control System</a:t>
            </a:r>
            <a:endParaRPr lang="en-US" sz="2000" dirty="0">
              <a:latin typeface="Bookman Old Style"/>
              <a:cs typeface="Bookman Old Style"/>
            </a:endParaRPr>
          </a:p>
          <a:p>
            <a:pPr algn="ctr"/>
            <a:endParaRPr lang="en-US" sz="2000" dirty="0"/>
          </a:p>
        </p:txBody>
      </p:sp>
      <p:sp>
        <p:nvSpPr>
          <p:cNvPr id="23" name="TextBox 22"/>
          <p:cNvSpPr txBox="1"/>
          <p:nvPr/>
        </p:nvSpPr>
        <p:spPr>
          <a:xfrm>
            <a:off x="32918400" y="3962400"/>
            <a:ext cx="10058400" cy="13634504"/>
          </a:xfrm>
          <a:prstGeom prst="rect">
            <a:avLst/>
          </a:prstGeom>
          <a:noFill/>
        </p:spPr>
        <p:txBody>
          <a:bodyPr wrap="square" rtlCol="0">
            <a:spAutoFit/>
          </a:bodyPr>
          <a:lstStyle/>
          <a:p>
            <a:pPr algn="ctr"/>
            <a:r>
              <a:rPr lang="en-US" sz="6000" b="1" u="sng" dirty="0" smtClean="0">
                <a:latin typeface="Bookman Old Style"/>
                <a:cs typeface="Bookman Old Style"/>
              </a:rPr>
              <a:t>Project </a:t>
            </a:r>
            <a:r>
              <a:rPr lang="en-US" sz="6000" b="1" u="sng" dirty="0" smtClean="0">
                <a:latin typeface="Bookman Old Style"/>
                <a:cs typeface="Bookman Old Style"/>
              </a:rPr>
              <a:t>Outcomes</a:t>
            </a:r>
            <a:endParaRPr lang="en-US" sz="5400" b="1" u="sng" dirty="0" smtClean="0">
              <a:latin typeface="Bookman Old Style"/>
              <a:cs typeface="Bookman Old Style"/>
            </a:endParaRPr>
          </a:p>
          <a:p>
            <a:pPr algn="just"/>
            <a:endParaRPr lang="en-US" sz="3600" dirty="0" smtClean="0">
              <a:latin typeface="Bookman Old Style"/>
              <a:cs typeface="Bookman Old Style"/>
            </a:endParaRPr>
          </a:p>
          <a:p>
            <a:pPr algn="just"/>
            <a:r>
              <a:rPr lang="en-US" sz="3600" dirty="0" smtClean="0">
                <a:latin typeface="Bookman Old Style"/>
                <a:cs typeface="Bookman Old Style"/>
              </a:rPr>
              <a:t>Through testing, the following outcomes were successfully completed</a:t>
            </a:r>
            <a:r>
              <a:rPr lang="en-US" sz="3600" dirty="0" smtClean="0">
                <a:latin typeface="Bookman Old Style"/>
                <a:cs typeface="Bookman Old Style"/>
              </a:rPr>
              <a:t>:</a:t>
            </a:r>
          </a:p>
          <a:p>
            <a:pPr marL="571500" indent="-571500" algn="just">
              <a:buFont typeface="Arial"/>
              <a:buChar char="•"/>
            </a:pPr>
            <a:r>
              <a:rPr lang="en-US" sz="3600" dirty="0" smtClean="0">
                <a:latin typeface="Bookman Old Style"/>
                <a:cs typeface="Bookman Old Style"/>
              </a:rPr>
              <a:t>Selected a controller that minimized limitations of future expansion. </a:t>
            </a:r>
            <a:endParaRPr lang="en-US" sz="3600" dirty="0">
              <a:latin typeface="Bookman Old Style"/>
              <a:cs typeface="Bookman Old Style"/>
            </a:endParaRPr>
          </a:p>
          <a:p>
            <a:pPr marL="571500" indent="-571500" algn="just">
              <a:buFont typeface="Arial"/>
              <a:buChar char="•"/>
            </a:pPr>
            <a:endParaRPr lang="en-US" sz="1100" dirty="0">
              <a:latin typeface="Bookman Old Style"/>
              <a:cs typeface="Bookman Old Style"/>
            </a:endParaRPr>
          </a:p>
          <a:p>
            <a:pPr marL="571500" indent="-571500" algn="just">
              <a:buFont typeface="Arial"/>
              <a:buChar char="•"/>
            </a:pPr>
            <a:r>
              <a:rPr lang="en-US" sz="3600" dirty="0" smtClean="0">
                <a:latin typeface="Bookman Old Style"/>
                <a:cs typeface="Bookman Old Style"/>
              </a:rPr>
              <a:t>Accurately measured speed of wire leaving the welder.</a:t>
            </a:r>
          </a:p>
          <a:p>
            <a:pPr marL="571500" indent="-571500" algn="just">
              <a:buFont typeface="Arial"/>
              <a:buChar char="•"/>
            </a:pPr>
            <a:endParaRPr lang="en-US" sz="1100" dirty="0" smtClean="0">
              <a:latin typeface="Bookman Old Style"/>
              <a:cs typeface="Bookman Old Style"/>
            </a:endParaRPr>
          </a:p>
          <a:p>
            <a:pPr marL="571500" indent="-571500" algn="just">
              <a:buFont typeface="Arial"/>
              <a:buChar char="•"/>
            </a:pPr>
            <a:r>
              <a:rPr lang="en-US" sz="3600" dirty="0" smtClean="0">
                <a:latin typeface="Bookman Old Style"/>
                <a:cs typeface="Bookman Old Style"/>
              </a:rPr>
              <a:t>Created </a:t>
            </a:r>
            <a:r>
              <a:rPr lang="en-US" sz="3600" dirty="0" smtClean="0">
                <a:latin typeface="Bookman Old Style"/>
                <a:cs typeface="Bookman Old Style"/>
              </a:rPr>
              <a:t>a system that dynamically calculates and controls the wire feed rate.</a:t>
            </a:r>
          </a:p>
          <a:p>
            <a:pPr marL="571500" indent="-571500" algn="just">
              <a:buFont typeface="Arial"/>
              <a:buChar char="•"/>
            </a:pPr>
            <a:endParaRPr lang="en-US" sz="1100" dirty="0" smtClean="0">
              <a:latin typeface="Bookman Old Style"/>
              <a:cs typeface="Bookman Old Style"/>
            </a:endParaRPr>
          </a:p>
          <a:p>
            <a:pPr marL="571500" indent="-571500" algn="just">
              <a:buFont typeface="Arial"/>
              <a:buChar char="•"/>
            </a:pPr>
            <a:r>
              <a:rPr lang="en-US" sz="3600" dirty="0" smtClean="0">
                <a:latin typeface="Bookman Old Style"/>
                <a:cs typeface="Bookman Old Style"/>
              </a:rPr>
              <a:t>Determined </a:t>
            </a:r>
            <a:r>
              <a:rPr lang="en-US" sz="3600" dirty="0" smtClean="0">
                <a:latin typeface="Bookman Old Style"/>
                <a:cs typeface="Bookman Old Style"/>
              </a:rPr>
              <a:t>welder settings in correlation with CNC settings to </a:t>
            </a:r>
            <a:r>
              <a:rPr lang="en-US" sz="3600" dirty="0">
                <a:latin typeface="Bookman Old Style"/>
                <a:cs typeface="Bookman Old Style"/>
              </a:rPr>
              <a:t>a</a:t>
            </a:r>
            <a:r>
              <a:rPr lang="en-US" sz="3600" dirty="0" smtClean="0">
                <a:latin typeface="Bookman Old Style"/>
                <a:cs typeface="Bookman Old Style"/>
              </a:rPr>
              <a:t>chieve a quality weld.</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600" dirty="0" smtClean="0">
                <a:latin typeface="Bookman Old Style"/>
                <a:cs typeface="Bookman Old Style"/>
              </a:rPr>
              <a:t>Created </a:t>
            </a:r>
            <a:r>
              <a:rPr lang="en-US" sz="3600" dirty="0" smtClean="0">
                <a:latin typeface="Bookman Old Style"/>
                <a:cs typeface="Bookman Old Style"/>
              </a:rPr>
              <a:t>a homing and calibration procedure for the welder settings.</a:t>
            </a:r>
          </a:p>
          <a:p>
            <a:pPr marL="571500" indent="-571500" algn="just">
              <a:buFont typeface="Arial"/>
              <a:buChar char="•"/>
            </a:pPr>
            <a:endParaRPr lang="en-US" sz="1100" dirty="0" smtClean="0">
              <a:latin typeface="Bookman Old Style"/>
              <a:cs typeface="Bookman Old Style"/>
            </a:endParaRPr>
          </a:p>
          <a:p>
            <a:pPr marL="571500" indent="-571500" algn="just">
              <a:buFont typeface="Arial"/>
              <a:buChar char="•"/>
            </a:pPr>
            <a:r>
              <a:rPr lang="en-US" sz="3600" dirty="0" smtClean="0">
                <a:latin typeface="Bookman Old Style"/>
                <a:cs typeface="Bookman Old Style"/>
              </a:rPr>
              <a:t>Controlled </a:t>
            </a:r>
            <a:r>
              <a:rPr lang="en-US" sz="3600" dirty="0" smtClean="0">
                <a:latin typeface="Bookman Old Style"/>
                <a:cs typeface="Bookman Old Style"/>
              </a:rPr>
              <a:t>the temperature of the plate being welded to via feedback from the </a:t>
            </a:r>
            <a:r>
              <a:rPr lang="en-US" sz="3600" dirty="0" smtClean="0">
                <a:latin typeface="Bookman Old Style"/>
                <a:cs typeface="Bookman Old Style"/>
              </a:rPr>
              <a:t>temperature sensor.</a:t>
            </a:r>
          </a:p>
          <a:p>
            <a:pPr marL="571500" indent="-571500" algn="just">
              <a:buFont typeface="Arial"/>
              <a:buChar char="•"/>
            </a:pPr>
            <a:endParaRPr lang="en-US" sz="3600" dirty="0" smtClean="0"/>
          </a:p>
          <a:p>
            <a:pPr marL="571500" indent="-571500" algn="just">
              <a:buFont typeface="Arial"/>
              <a:buChar char="•"/>
            </a:pPr>
            <a:endParaRPr lang="en-US" sz="2000" dirty="0" smtClean="0"/>
          </a:p>
          <a:p>
            <a:pPr marL="571500" indent="-571500" algn="just">
              <a:buFont typeface="Arial"/>
              <a:buChar char="•"/>
            </a:pPr>
            <a:endParaRPr lang="en-US" sz="36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631400" y="17385088"/>
            <a:ext cx="10058400" cy="11418512"/>
          </a:xfrm>
          <a:prstGeom prst="rect">
            <a:avLst/>
          </a:prstGeom>
          <a:noFill/>
        </p:spPr>
        <p:txBody>
          <a:bodyPr wrap="square" rtlCol="0">
            <a:spAutoFit/>
          </a:bodyPr>
          <a:lstStyle/>
          <a:p>
            <a:pPr algn="just"/>
            <a:r>
              <a:rPr lang="en-US" sz="3200" b="1" dirty="0" smtClean="0">
                <a:latin typeface="Bookman Old Style"/>
                <a:cs typeface="Bookman Old Style"/>
              </a:rPr>
              <a:t>Incremental Encoder</a:t>
            </a:r>
            <a:endParaRPr lang="en-US" sz="3200" dirty="0" smtClean="0">
              <a:latin typeface="Bookman Old Style"/>
              <a:cs typeface="Bookman Old Style"/>
            </a:endParaRPr>
          </a:p>
          <a:p>
            <a:pPr algn="just"/>
            <a:r>
              <a:rPr lang="en-US" sz="3200" b="1" dirty="0">
                <a:latin typeface="Bookman Old Style"/>
                <a:cs typeface="Bookman Old Style"/>
              </a:rPr>
              <a:t> </a:t>
            </a:r>
            <a:r>
              <a:rPr lang="en-US" sz="3200" b="1" dirty="0" smtClean="0">
                <a:latin typeface="Bookman Old Style"/>
                <a:cs typeface="Bookman Old Style"/>
              </a:rPr>
              <a:t>  </a:t>
            </a:r>
            <a:r>
              <a:rPr lang="en-US" sz="3200" dirty="0" smtClean="0">
                <a:latin typeface="Bookman Old Style"/>
                <a:cs typeface="Bookman Old Style"/>
              </a:rPr>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1600" dirty="0">
                <a:latin typeface="Bookman Old Style"/>
                <a:cs typeface="Bookman Old Style"/>
              </a:rPr>
              <a:t> </a:t>
            </a:r>
          </a:p>
          <a:p>
            <a:pPr algn="just"/>
            <a:r>
              <a:rPr lang="en-US" sz="3200" b="1" dirty="0" smtClean="0">
                <a:latin typeface="Bookman Old Style"/>
                <a:cs typeface="Bookman Old Style"/>
              </a:rPr>
              <a:t>I.R. Temperature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a:latin typeface="Bookman Old Style"/>
                <a:cs typeface="Bookman Old Style"/>
              </a:rPr>
              <a:t>   An infrared temperature sensor is used to provide a reading of temperature prior to depositing material. When the temperature of the weld is outside of the allowed range, the system will pause. If is it 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22293282"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endParaRPr>
          </a:p>
        </p:txBody>
      </p:sp>
      <p:sp>
        <p:nvSpPr>
          <p:cNvPr id="13" name="TextBox 12"/>
          <p:cNvSpPr txBox="1"/>
          <p:nvPr/>
        </p:nvSpPr>
        <p:spPr>
          <a:xfrm>
            <a:off x="11353800" y="17373600"/>
            <a:ext cx="10820400" cy="10248962"/>
          </a:xfrm>
          <a:prstGeom prst="rect">
            <a:avLst/>
          </a:prstGeom>
          <a:noFill/>
        </p:spPr>
        <p:txBody>
          <a:bodyPr wrap="square" rtlCol="0">
            <a:spAutoFit/>
          </a:bodyPr>
          <a:lstStyle/>
          <a:p>
            <a:pPr algn="just"/>
            <a:r>
              <a:rPr lang="en-US" sz="3200" b="1" dirty="0" smtClean="0">
                <a:latin typeface="Bookman Old Style"/>
                <a:cs typeface="Bookman Old Style"/>
              </a:rPr>
              <a:t>Current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smtClean="0">
                <a:latin typeface="Bookman Old Style"/>
                <a:cs typeface="Bookman Old Style"/>
              </a:rPr>
              <a:t>   Data </a:t>
            </a:r>
            <a:r>
              <a:rPr lang="en-US" sz="3200" dirty="0">
                <a:latin typeface="Bookman Old Style"/>
                <a:cs typeface="Bookman Old Style"/>
              </a:rPr>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value, found through testing, the wire speed knob is adjusted</a:t>
            </a:r>
            <a:r>
              <a:rPr lang="en-US" sz="3200" dirty="0" smtClean="0">
                <a:latin typeface="Bookman Old Style"/>
                <a:cs typeface="Bookman Old Style"/>
              </a:rPr>
              <a:t>.</a:t>
            </a:r>
          </a:p>
          <a:p>
            <a:pPr algn="just"/>
            <a:endParaRPr lang="en-US" sz="2000" dirty="0">
              <a:latin typeface="Bookman Old Style"/>
              <a:cs typeface="Bookman Old Style"/>
            </a:endParaRPr>
          </a:p>
          <a:p>
            <a:pPr algn="just"/>
            <a:r>
              <a:rPr lang="en-US" sz="3200" b="1" dirty="0" smtClean="0">
                <a:latin typeface="Bookman Old Style"/>
                <a:cs typeface="Bookman Old Style"/>
              </a:rPr>
              <a:t>Relay and Indication:</a:t>
            </a:r>
            <a:endParaRPr lang="en-US" sz="3200" dirty="0">
              <a:latin typeface="Bookman Old Style"/>
              <a:cs typeface="Bookman Old Style"/>
            </a:endParaRPr>
          </a:p>
          <a:p>
            <a:pPr algn="just"/>
            <a:r>
              <a:rPr lang="en-US" sz="3200" dirty="0">
                <a:latin typeface="Bookman Old Style"/>
                <a:cs typeface="Bookman Old Style"/>
              </a:rPr>
              <a:t>   The CNC machine has two movement modes: relocation and deposition. Each movement mode has its own digital signal, which are read by the controller. The controller uses these signals to activate or deactivate a relay, which bypasses the mechanical switch on the welder gun. This relay module also includes visual indication of the current CNC </a:t>
            </a:r>
            <a:r>
              <a:rPr lang="en-US" sz="3200" dirty="0" smtClean="0">
                <a:latin typeface="Bookman Old Style"/>
                <a:cs typeface="Bookman Old Style"/>
              </a:rPr>
              <a:t>movement mode. </a:t>
            </a:r>
            <a:endParaRPr lang="en-US" sz="3200" dirty="0">
              <a:latin typeface="Bookman Old Style"/>
              <a:cs typeface="Bookman Old Style"/>
            </a:endParaRPr>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990600" y="13992031"/>
            <a:ext cx="9888419" cy="6505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9587" y="5265056"/>
            <a:ext cx="201986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2160620" y="17454020"/>
            <a:ext cx="12158160" cy="8864600"/>
          </a:xfrm>
          <a:prstGeom prst="rect">
            <a:avLst/>
          </a:prstGeom>
        </p:spPr>
      </p:pic>
      <p:sp>
        <p:nvSpPr>
          <p:cNvPr id="25" name="TextBox 24"/>
          <p:cNvSpPr txBox="1"/>
          <p:nvPr/>
        </p:nvSpPr>
        <p:spPr>
          <a:xfrm>
            <a:off x="914400" y="206502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3868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5280600" y="27884735"/>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
        <p:nvSpPr>
          <p:cNvPr id="3" name="Rectangle 2"/>
          <p:cNvSpPr/>
          <p:nvPr/>
        </p:nvSpPr>
        <p:spPr>
          <a:xfrm>
            <a:off x="11049000" y="14249400"/>
            <a:ext cx="21183600" cy="2308324"/>
          </a:xfrm>
          <a:prstGeom prst="rect">
            <a:avLst/>
          </a:prstGeom>
        </p:spPr>
        <p:txBody>
          <a:bodyPr wrap="square">
            <a:spAutoFit/>
          </a:bodyPr>
          <a:lstStyle/>
          <a:p>
            <a:r>
              <a:rPr lang="en-US" sz="3200" dirty="0">
                <a:latin typeface="Bookman Old Style"/>
                <a:cs typeface="Bookman Old Style"/>
              </a:rPr>
              <a:t>Control of the system is done using a PCI Express DAQ board from Sensoray, Inc. The board has </a:t>
            </a:r>
            <a:r>
              <a:rPr lang="en-US" sz="3200" dirty="0" smtClean="0">
                <a:latin typeface="Bookman Old Style"/>
                <a:cs typeface="Bookman Old Style"/>
              </a:rPr>
              <a:t>48 digital </a:t>
            </a:r>
            <a:r>
              <a:rPr lang="en-US" sz="3200" dirty="0">
                <a:latin typeface="Bookman Old Style"/>
                <a:cs typeface="Bookman Old Style"/>
              </a:rPr>
              <a:t>I/O pins, sixteen 16-bit analog inputs, eight 16-bit analog outputs, and six counter </a:t>
            </a:r>
            <a:r>
              <a:rPr lang="en-US" sz="3200" dirty="0" smtClean="0">
                <a:latin typeface="Bookman Old Style"/>
                <a:cs typeface="Bookman Old Style"/>
              </a:rPr>
              <a:t>channels. The </a:t>
            </a:r>
            <a:r>
              <a:rPr lang="en-US" sz="3200" dirty="0">
                <a:latin typeface="Bookman Old Style"/>
                <a:cs typeface="Bookman Old Style"/>
              </a:rPr>
              <a:t>welder is controlled by interpreting information from the following feedback and control elements:</a:t>
            </a:r>
            <a:endParaRPr lang="en-US" sz="3200" b="1" dirty="0">
              <a:latin typeface="Bookman Old Style"/>
              <a:cs typeface="Bookman Old Style"/>
            </a:endParaRPr>
          </a:p>
          <a:p>
            <a:pPr algn="just"/>
            <a:endParaRPr lang="en-US" sz="4800" b="1" dirty="0">
              <a:latin typeface="Bookman Old Style"/>
              <a:cs typeface="Bookman Old Style"/>
            </a:endParaRPr>
          </a:p>
        </p:txBody>
      </p:sp>
    </p:spTree>
    <p:extLst>
      <p:ext uri="{BB962C8B-B14F-4D97-AF65-F5344CB8AC3E}">
        <p14:creationId xmlns:p14="http://schemas.microsoft.com/office/powerpoint/2010/main" val="48559458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1075</TotalTime>
  <Words>649</Words>
  <Application>Microsoft Macintosh PowerPoint</Application>
  <PresentationFormat>Custom</PresentationFormat>
  <Paragraphs>56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Cameron Tribe</cp:lastModifiedBy>
  <cp:revision>65</cp:revision>
  <dcterms:created xsi:type="dcterms:W3CDTF">2008-12-19T19:08:39Z</dcterms:created>
  <dcterms:modified xsi:type="dcterms:W3CDTF">2015-05-27T03:57:33Z</dcterms:modified>
</cp:coreProperties>
</file>